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9" d="100"/>
          <a:sy n="79" d="100"/>
        </p:scale>
        <p:origin x="-95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1D8BD707-D9CF-40AE-B4C6-C98DA3205C09}" type="datetimeFigureOut">
              <a:rPr lang="en-US" smtClean="0"/>
              <a:pPr/>
              <a:t>26-Apr-22</a:t>
            </a:fld>
            <a:endParaRPr lang="en-US"/>
          </a:p>
        </p:txBody>
      </p:sp>
      <p:sp>
        <p:nvSpPr>
          <p:cNvPr id="17" name="Slide Number Placeholder 16"/>
          <p:cNvSpPr>
            <a:spLocks noGrp="1"/>
          </p:cNvSpPr>
          <p:nvPr>
            <p:ph type="sldNum" sz="quarter" idx="11"/>
          </p:nvPr>
        </p:nvSpPr>
        <p:spPr/>
        <p:txBody>
          <a:bodyPr/>
          <a:lstStyle/>
          <a:p>
            <a:fld id="{B6F15528-21DE-4FAA-801E-634DDDAF4B2B}"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1D8BD707-D9CF-40AE-B4C6-C98DA3205C09}" type="datetimeFigureOut">
              <a:rPr lang="en-US" smtClean="0"/>
              <a:pPr/>
              <a:t>26-Apr-22</a:t>
            </a:fld>
            <a:endParaRPr lang="en-US"/>
          </a:p>
        </p:txBody>
      </p:sp>
      <p:sp>
        <p:nvSpPr>
          <p:cNvPr id="12" name="Slide Number Placeholder 11"/>
          <p:cNvSpPr>
            <a:spLocks noGrp="1"/>
          </p:cNvSpPr>
          <p:nvPr>
            <p:ph type="sldNum" sz="quarter" idx="15"/>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1D8BD707-D9CF-40AE-B4C6-C98DA3205C09}" type="datetimeFigureOut">
              <a:rPr lang="en-US" smtClean="0"/>
              <a:pPr/>
              <a:t>26-Apr-22</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1D8BD707-D9CF-40AE-B4C6-C98DA3205C09}" type="datetimeFigureOut">
              <a:rPr lang="en-US" smtClean="0"/>
              <a:pPr/>
              <a:t>26-Apr-22</a:t>
            </a:fld>
            <a:endParaRPr lang="en-US"/>
          </a:p>
        </p:txBody>
      </p:sp>
      <p:sp>
        <p:nvSpPr>
          <p:cNvPr id="12" name="Slide Number Placeholder 11"/>
          <p:cNvSpPr>
            <a:spLocks noGrp="1"/>
          </p:cNvSpPr>
          <p:nvPr>
            <p:ph type="sldNum" sz="quarter" idx="16"/>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1D8BD707-D9CF-40AE-B4C6-C98DA3205C09}" type="datetimeFigureOut">
              <a:rPr lang="en-US" smtClean="0"/>
              <a:pPr/>
              <a:t>26-Apr-22</a:t>
            </a:fld>
            <a:endParaRPr lang="en-US"/>
          </a:p>
        </p:txBody>
      </p:sp>
      <p:sp>
        <p:nvSpPr>
          <p:cNvPr id="12" name="Slide Number Placeholder 11"/>
          <p:cNvSpPr>
            <a:spLocks noGrp="1"/>
          </p:cNvSpPr>
          <p:nvPr>
            <p:ph type="sldNum" sz="quarter" idx="17"/>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1D8BD707-D9CF-40AE-B4C6-C98DA3205C09}" type="datetimeFigureOut">
              <a:rPr lang="en-US" smtClean="0"/>
              <a:pPr/>
              <a:t>26-Apr-22</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D8BD707-D9CF-40AE-B4C6-C98DA3205C09}" type="datetimeFigureOut">
              <a:rPr lang="en-US" smtClean="0"/>
              <a:pPr/>
              <a:t>26-Apr-22</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1D8BD707-D9CF-40AE-B4C6-C98DA3205C09}" type="datetimeFigureOut">
              <a:rPr lang="en-US" smtClean="0"/>
              <a:pPr/>
              <a:t>26-Apr-22</a:t>
            </a:fld>
            <a:endParaRPr lang="en-US"/>
          </a:p>
        </p:txBody>
      </p:sp>
      <p:sp>
        <p:nvSpPr>
          <p:cNvPr id="19" name="Slide Number Placeholder 18"/>
          <p:cNvSpPr>
            <a:spLocks noGrp="1"/>
          </p:cNvSpPr>
          <p:nvPr>
            <p:ph type="sldNum" sz="quarter" idx="16"/>
          </p:nvPr>
        </p:nvSpPr>
        <p:spPr/>
        <p:txBody>
          <a:bodyPr/>
          <a:lstStyle/>
          <a:p>
            <a:fld id="{B6F15528-21DE-4FAA-801E-634DDDAF4B2B}"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1D8BD707-D9CF-40AE-B4C6-C98DA3205C09}" type="datetimeFigureOut">
              <a:rPr lang="en-US" smtClean="0"/>
              <a:pPr/>
              <a:t>26-Apr-22</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26-Apr-22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26-Apr-22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1D8BD707-D9CF-40AE-B4C6-C98DA3205C09}" type="datetimeFigureOut">
              <a:rPr lang="en-US" smtClean="0"/>
              <a:pPr/>
              <a:t>26-Apr-22</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B6F15528-21DE-4FAA-801E-634DDDAF4B2B}"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title"/>
          </p:nvPr>
        </p:nvSpPr>
        <p:spPr/>
        <p:txBody>
          <a:bodyPr/>
          <a:lstStyle/>
          <a:p>
            <a:endParaRPr lang="en-US" dirty="0"/>
          </a:p>
        </p:txBody>
      </p:sp>
      <p:pic>
        <p:nvPicPr>
          <p:cNvPr id="1026" name="Picture 2" descr="C:\Users\DELL\Downloads\IMG-prok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52400" y="1997839"/>
            <a:ext cx="4953000" cy="4370427"/>
          </a:xfrm>
          <a:prstGeom prst="rect">
            <a:avLst/>
          </a:prstGeom>
        </p:spPr>
        <p:txBody>
          <a:bodyPr wrap="square">
            <a:spAutoFit/>
          </a:bodyPr>
          <a:lstStyle/>
          <a:p>
            <a:r>
              <a:rPr lang="en-US" sz="2000" b="1" dirty="0">
                <a:solidFill>
                  <a:srgbClr val="FFFF00"/>
                </a:solidFill>
              </a:rPr>
              <a:t>Features </a:t>
            </a:r>
            <a:endParaRPr lang="en-US" sz="2000" b="1" dirty="0" smtClean="0">
              <a:solidFill>
                <a:srgbClr val="FFFF00"/>
              </a:solidFill>
            </a:endParaRPr>
          </a:p>
          <a:p>
            <a:r>
              <a:rPr lang="en-US" sz="2000" b="1" dirty="0" smtClean="0">
                <a:solidFill>
                  <a:srgbClr val="FFFF00"/>
                </a:solidFill>
              </a:rPr>
              <a:t>• </a:t>
            </a:r>
            <a:r>
              <a:rPr lang="en-US" sz="2000" b="1" dirty="0" err="1">
                <a:solidFill>
                  <a:srgbClr val="FFFF00"/>
                </a:solidFill>
              </a:rPr>
              <a:t>Broof</a:t>
            </a:r>
            <a:r>
              <a:rPr lang="en-US" sz="2000" b="1" dirty="0">
                <a:solidFill>
                  <a:srgbClr val="FFFF00"/>
                </a:solidFill>
              </a:rPr>
              <a:t> (T4) certified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1500% Elongation for Constant Thermal &amp; Joint Movement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25 Year Single Point Manufacturer Warranty • Operational Temperature +110°C to -40°C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Fully Moisture </a:t>
            </a:r>
            <a:r>
              <a:rPr lang="en-US" sz="2000" b="1" dirty="0" smtClean="0">
                <a:solidFill>
                  <a:srgbClr val="FFFF00"/>
                </a:solidFill>
              </a:rPr>
              <a:t>Tolerant</a:t>
            </a:r>
          </a:p>
          <a:p>
            <a:r>
              <a:rPr lang="en-US" sz="2000" b="1" dirty="0" smtClean="0">
                <a:solidFill>
                  <a:srgbClr val="FFFF00"/>
                </a:solidFill>
              </a:rPr>
              <a:t> </a:t>
            </a:r>
            <a:r>
              <a:rPr lang="en-US" sz="2000" b="1" dirty="0">
                <a:solidFill>
                  <a:srgbClr val="FFFF00"/>
                </a:solidFill>
              </a:rPr>
              <a:t>• Fully Hydrophobic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Chemically Resistant • Smooth </a:t>
            </a:r>
            <a:r>
              <a:rPr lang="en-US" sz="2000" b="1" dirty="0" smtClean="0">
                <a:solidFill>
                  <a:srgbClr val="FFFF00"/>
                </a:solidFill>
              </a:rPr>
              <a:t>Finish</a:t>
            </a:r>
          </a:p>
          <a:p>
            <a:r>
              <a:rPr lang="en-US" sz="2000" b="1" dirty="0" smtClean="0">
                <a:solidFill>
                  <a:srgbClr val="FFFF00"/>
                </a:solidFill>
              </a:rPr>
              <a:t> </a:t>
            </a:r>
            <a:r>
              <a:rPr lang="en-US" sz="2000" b="1" dirty="0">
                <a:solidFill>
                  <a:srgbClr val="FFFF00"/>
                </a:solidFill>
              </a:rPr>
              <a:t>• Easy to </a:t>
            </a:r>
            <a:r>
              <a:rPr lang="en-US" sz="2000" b="1" dirty="0" smtClean="0">
                <a:solidFill>
                  <a:srgbClr val="FFFF00"/>
                </a:solidFill>
              </a:rPr>
              <a:t>Apply</a:t>
            </a:r>
          </a:p>
          <a:p>
            <a:r>
              <a:rPr lang="en-US" sz="2000" b="1" dirty="0" smtClean="0">
                <a:solidFill>
                  <a:srgbClr val="FFFF00"/>
                </a:solidFill>
              </a:rPr>
              <a:t> • </a:t>
            </a:r>
            <a:r>
              <a:rPr lang="en-US" sz="2000" b="1" dirty="0">
                <a:solidFill>
                  <a:srgbClr val="FFFF00"/>
                </a:solidFill>
              </a:rPr>
              <a:t>No Reinforcement Layer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Direct to Substrate Application </a:t>
            </a:r>
            <a:endParaRPr lang="en-US" sz="2000" b="1" dirty="0" smtClean="0">
              <a:solidFill>
                <a:srgbClr val="FFFF00"/>
              </a:solidFill>
            </a:endParaRPr>
          </a:p>
          <a:p>
            <a:r>
              <a:rPr lang="en-US" sz="2000" b="1" dirty="0" smtClean="0">
                <a:solidFill>
                  <a:srgbClr val="FFFF00"/>
                </a:solidFill>
              </a:rPr>
              <a:t>• </a:t>
            </a:r>
            <a:r>
              <a:rPr lang="en-US" sz="2000" b="1" dirty="0">
                <a:solidFill>
                  <a:srgbClr val="FFFF00"/>
                </a:solidFill>
              </a:rPr>
              <a:t>1 Hour Cure – Foot Traffic 3 – 4 </a:t>
            </a:r>
            <a:r>
              <a:rPr lang="en-US" sz="2000" b="1" dirty="0" smtClean="0">
                <a:solidFill>
                  <a:srgbClr val="FFFF00"/>
                </a:solidFill>
              </a:rPr>
              <a:t>Hour</a:t>
            </a:r>
            <a:endParaRPr lang="en-US" sz="2000" b="1" dirty="0">
              <a:solidFill>
                <a:srgbClr val="FFFF00"/>
              </a:solidFill>
            </a:endParaRPr>
          </a:p>
        </p:txBody>
      </p:sp>
      <p:sp>
        <p:nvSpPr>
          <p:cNvPr id="11" name="TextBox 10"/>
          <p:cNvSpPr txBox="1"/>
          <p:nvPr/>
        </p:nvSpPr>
        <p:spPr>
          <a:xfrm>
            <a:off x="3886201" y="685800"/>
            <a:ext cx="5715000" cy="707886"/>
          </a:xfrm>
          <a:prstGeom prst="rect">
            <a:avLst/>
          </a:prstGeom>
          <a:noFill/>
        </p:spPr>
        <p:txBody>
          <a:bodyPr wrap="square" rtlCol="0">
            <a:spAutoFit/>
          </a:bodyPr>
          <a:lstStyle/>
          <a:p>
            <a:endParaRPr lang="en-US" sz="2000" dirty="0">
              <a:solidFill>
                <a:srgbClr val="000000"/>
              </a:solidFill>
              <a:latin typeface="Verdana"/>
            </a:endParaRPr>
          </a:p>
          <a:p>
            <a:r>
              <a:rPr lang="en-US" sz="2000" dirty="0">
                <a:solidFill>
                  <a:srgbClr val="000000"/>
                </a:solidFill>
                <a:latin typeface="Verdana"/>
              </a:rPr>
              <a:t> </a:t>
            </a:r>
            <a:r>
              <a:rPr lang="en-US" b="1" i="1" dirty="0">
                <a:solidFill>
                  <a:srgbClr val="FFFF00"/>
                </a:solidFill>
                <a:latin typeface="Verdana"/>
              </a:rPr>
              <a:t>Pure Polyurea Waterproofing Membrane </a:t>
            </a:r>
            <a:endParaRPr lang="en-US" b="1" dirty="0">
              <a:solidFill>
                <a:srgbClr val="FFFF00"/>
              </a:solidFill>
            </a:endParaRPr>
          </a:p>
        </p:txBody>
      </p:sp>
    </p:spTree>
    <p:extLst>
      <p:ext uri="{BB962C8B-B14F-4D97-AF65-F5344CB8AC3E}">
        <p14:creationId xmlns:p14="http://schemas.microsoft.com/office/powerpoint/2010/main" val="4273033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PROKOL\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591800" cy="6781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74345"/>
            <a:ext cx="8534400" cy="5909310"/>
          </a:xfrm>
          <a:prstGeom prst="rect">
            <a:avLst/>
          </a:prstGeom>
        </p:spPr>
        <p:txBody>
          <a:bodyPr wrap="square">
            <a:spAutoFit/>
          </a:bodyPr>
          <a:lstStyle/>
          <a:p>
            <a:r>
              <a:rPr lang="en-US" b="1" u="sng" dirty="0" smtClean="0">
                <a:solidFill>
                  <a:srgbClr val="FFFF00"/>
                </a:solidFill>
              </a:rPr>
              <a:t>Application </a:t>
            </a:r>
            <a:r>
              <a:rPr lang="en-US" b="1" u="sng" dirty="0">
                <a:solidFill>
                  <a:srgbClr val="FFFF00"/>
                </a:solidFill>
              </a:rPr>
              <a:t>information Method </a:t>
            </a:r>
            <a:endParaRPr lang="en-US" b="1" u="sng" dirty="0" smtClean="0">
              <a:solidFill>
                <a:srgbClr val="FFFF00"/>
              </a:solidFill>
            </a:endParaRPr>
          </a:p>
          <a:p>
            <a:r>
              <a:rPr lang="en-US" b="1" dirty="0" smtClean="0">
                <a:solidFill>
                  <a:srgbClr val="FFFF00"/>
                </a:solidFill>
              </a:rPr>
              <a:t>Trowel</a:t>
            </a:r>
            <a:r>
              <a:rPr lang="en-US" b="1" dirty="0">
                <a:solidFill>
                  <a:srgbClr val="FFFF00"/>
                </a:solidFill>
              </a:rPr>
              <a:t>, squeegee, roller or brush 	</a:t>
            </a:r>
          </a:p>
          <a:p>
            <a:r>
              <a:rPr lang="en-US" b="1" dirty="0">
                <a:solidFill>
                  <a:srgbClr val="FFFF00"/>
                </a:solidFill>
              </a:rPr>
              <a:t>Usage 	1,5 – 2,5 kg/m²/layer </a:t>
            </a:r>
          </a:p>
          <a:p>
            <a:r>
              <a:rPr lang="en-US" b="1" i="1" dirty="0">
                <a:solidFill>
                  <a:srgbClr val="FFFF00"/>
                </a:solidFill>
              </a:rPr>
              <a:t>Surface dependent </a:t>
            </a:r>
            <a:r>
              <a:rPr lang="en-US" b="1" dirty="0">
                <a:solidFill>
                  <a:srgbClr val="FFFF00"/>
                </a:solidFill>
              </a:rPr>
              <a:t>	</a:t>
            </a:r>
          </a:p>
          <a:p>
            <a:r>
              <a:rPr lang="en-US" b="1" dirty="0">
                <a:solidFill>
                  <a:srgbClr val="FFFF00"/>
                </a:solidFill>
              </a:rPr>
              <a:t>Mixing ratio </a:t>
            </a:r>
            <a:r>
              <a:rPr lang="en-US" b="1" dirty="0" smtClean="0">
                <a:solidFill>
                  <a:srgbClr val="FFFF00"/>
                </a:solidFill>
              </a:rPr>
              <a:t> 610 </a:t>
            </a:r>
            <a:r>
              <a:rPr lang="en-US" b="1" dirty="0">
                <a:solidFill>
                  <a:srgbClr val="FFFF00"/>
                </a:solidFill>
              </a:rPr>
              <a:t>gram A : 390 gram B 	</a:t>
            </a:r>
            <a:endParaRPr lang="en-US" b="1" dirty="0" smtClean="0">
              <a:solidFill>
                <a:srgbClr val="FFFF00"/>
              </a:solidFill>
            </a:endParaRPr>
          </a:p>
          <a:p>
            <a:r>
              <a:rPr lang="en-US" b="1" dirty="0" smtClean="0">
                <a:solidFill>
                  <a:srgbClr val="FFFF00"/>
                </a:solidFill>
              </a:rPr>
              <a:t>Prolife** </a:t>
            </a:r>
            <a:r>
              <a:rPr lang="en-US" b="1" dirty="0">
                <a:solidFill>
                  <a:srgbClr val="FFFF00"/>
                </a:solidFill>
              </a:rPr>
              <a:t>	Approx. 35 minutes 	</a:t>
            </a:r>
          </a:p>
          <a:p>
            <a:r>
              <a:rPr lang="en-US" b="1" dirty="0">
                <a:solidFill>
                  <a:srgbClr val="FFFF00"/>
                </a:solidFill>
              </a:rPr>
              <a:t>Processing temp. 	Object -10 and +50 ºC </a:t>
            </a:r>
          </a:p>
          <a:p>
            <a:r>
              <a:rPr lang="en-US" b="1" dirty="0">
                <a:solidFill>
                  <a:srgbClr val="FFFF00"/>
                </a:solidFill>
              </a:rPr>
              <a:t>Product +15 and +25 ºC 	</a:t>
            </a:r>
          </a:p>
          <a:p>
            <a:r>
              <a:rPr lang="en-US" b="1" dirty="0">
                <a:solidFill>
                  <a:srgbClr val="FFFF00"/>
                </a:solidFill>
              </a:rPr>
              <a:t>Curing* 	After 1 hour 	</a:t>
            </a:r>
          </a:p>
          <a:p>
            <a:r>
              <a:rPr lang="en-US" b="1" dirty="0" smtClean="0">
                <a:solidFill>
                  <a:srgbClr val="FFFF00"/>
                </a:solidFill>
              </a:rPr>
              <a:t>Workable* Between </a:t>
            </a:r>
            <a:r>
              <a:rPr lang="en-US" b="1" dirty="0">
                <a:solidFill>
                  <a:srgbClr val="FFFF00"/>
                </a:solidFill>
              </a:rPr>
              <a:t>2 and 4 hours </a:t>
            </a:r>
            <a:r>
              <a:rPr lang="en-US" b="1" dirty="0" smtClean="0">
                <a:solidFill>
                  <a:srgbClr val="FFFF00"/>
                </a:solidFill>
              </a:rPr>
              <a:t>Recoat </a:t>
            </a:r>
            <a:r>
              <a:rPr lang="en-US" b="1" dirty="0">
                <a:solidFill>
                  <a:srgbClr val="FFFF00"/>
                </a:solidFill>
              </a:rPr>
              <a:t>time* </a:t>
            </a:r>
            <a:r>
              <a:rPr lang="en-US" b="1" dirty="0" smtClean="0">
                <a:solidFill>
                  <a:srgbClr val="FFFF00"/>
                </a:solidFill>
              </a:rPr>
              <a:t>Between </a:t>
            </a:r>
            <a:r>
              <a:rPr lang="en-US" b="1" dirty="0">
                <a:solidFill>
                  <a:srgbClr val="FFFF00"/>
                </a:solidFill>
              </a:rPr>
              <a:t>12 and 48 hours </a:t>
            </a:r>
            <a:r>
              <a:rPr lang="en-US" b="1" dirty="0" smtClean="0">
                <a:solidFill>
                  <a:srgbClr val="FFFF00"/>
                </a:solidFill>
              </a:rPr>
              <a:t>Chemical </a:t>
            </a:r>
            <a:r>
              <a:rPr lang="en-US" b="1" dirty="0">
                <a:solidFill>
                  <a:srgbClr val="FFFF00"/>
                </a:solidFill>
              </a:rPr>
              <a:t>resistant* </a:t>
            </a:r>
            <a:r>
              <a:rPr lang="en-US" b="1" dirty="0" smtClean="0">
                <a:solidFill>
                  <a:srgbClr val="FFFF00"/>
                </a:solidFill>
              </a:rPr>
              <a:t>After </a:t>
            </a:r>
            <a:r>
              <a:rPr lang="en-US" b="1" dirty="0">
                <a:solidFill>
                  <a:srgbClr val="FFFF00"/>
                </a:solidFill>
              </a:rPr>
              <a:t>7 x 24 hours 	</a:t>
            </a:r>
          </a:p>
          <a:p>
            <a:r>
              <a:rPr lang="en-US" b="1" dirty="0">
                <a:solidFill>
                  <a:srgbClr val="FFFF00"/>
                </a:solidFill>
              </a:rPr>
              <a:t>Mechanical resistant* </a:t>
            </a:r>
            <a:r>
              <a:rPr lang="en-US" b="1" dirty="0" smtClean="0">
                <a:solidFill>
                  <a:srgbClr val="FFFF00"/>
                </a:solidFill>
              </a:rPr>
              <a:t>After </a:t>
            </a:r>
            <a:r>
              <a:rPr lang="en-US" b="1" dirty="0">
                <a:solidFill>
                  <a:srgbClr val="FFFF00"/>
                </a:solidFill>
              </a:rPr>
              <a:t>3 x </a:t>
            </a:r>
            <a:r>
              <a:rPr lang="en-US" b="1" dirty="0" smtClean="0">
                <a:solidFill>
                  <a:srgbClr val="FFFF00"/>
                </a:solidFill>
              </a:rPr>
              <a:t>24hours Water </a:t>
            </a:r>
            <a:r>
              <a:rPr lang="en-US" b="1" dirty="0">
                <a:solidFill>
                  <a:srgbClr val="FFFF00"/>
                </a:solidFill>
              </a:rPr>
              <a:t>resistant* 	Directly after application </a:t>
            </a:r>
            <a:endParaRPr lang="en-US" b="1" dirty="0" smtClean="0">
              <a:solidFill>
                <a:srgbClr val="FFFF00"/>
              </a:solidFill>
            </a:endParaRPr>
          </a:p>
          <a:p>
            <a:r>
              <a:rPr lang="en-US" b="1" u="sng" dirty="0">
                <a:solidFill>
                  <a:srgbClr val="FFFF00"/>
                </a:solidFill>
              </a:rPr>
              <a:t>Mixing </a:t>
            </a:r>
            <a:r>
              <a:rPr lang="en-US" b="1" u="sng" dirty="0" smtClean="0">
                <a:solidFill>
                  <a:srgbClr val="FFFF00"/>
                </a:solidFill>
              </a:rPr>
              <a:t>instructions:</a:t>
            </a:r>
            <a:endParaRPr lang="en-US" b="1" u="sng" dirty="0">
              <a:solidFill>
                <a:srgbClr val="FFFF00"/>
              </a:solidFill>
            </a:endParaRPr>
          </a:p>
          <a:p>
            <a:r>
              <a:rPr lang="en-US" b="1" dirty="0">
                <a:solidFill>
                  <a:srgbClr val="FFFF00"/>
                </a:solidFill>
              </a:rPr>
              <a:t>2-component products must always be mechanically mixed, preferably with a continuously adjustable mixing machine/drill (300 – 400 RPM) or another suitable mixer/whisk. As a guideline, the diameter of the mixer/whisk must be at least 1/3 of the diameter of the container in which the product is mixed in.</a:t>
            </a:r>
          </a:p>
          <a:p>
            <a:r>
              <a:rPr lang="en-US" b="1" dirty="0">
                <a:solidFill>
                  <a:srgbClr val="FFFF00"/>
                </a:solidFill>
              </a:rPr>
              <a:t>First mix component A until it is a homogenous mixture. Add component B (completely drained or scraped) to component A and mix at least 2-3 minutes until it is a homogenous mixture. To exclude unmixed materials (bottom/sides) are processed, transfer the mixture to a clean mixing bucket/tub and mix again.</a:t>
            </a:r>
            <a:r>
              <a:rPr lang="en-US" b="1" dirty="0">
                <a:solidFill>
                  <a:srgbClr val="FFFF00"/>
                </a:solidFill>
              </a:rPr>
              <a:t>	</a:t>
            </a:r>
          </a:p>
        </p:txBody>
      </p:sp>
    </p:spTree>
    <p:extLst>
      <p:ext uri="{BB962C8B-B14F-4D97-AF65-F5344CB8AC3E}">
        <p14:creationId xmlns:p14="http://schemas.microsoft.com/office/powerpoint/2010/main" val="3432835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14400"/>
            <a:ext cx="8686800" cy="6630020"/>
          </a:xfrm>
          <a:prstGeom prst="rect">
            <a:avLst/>
          </a:prstGeom>
          <a:noFill/>
        </p:spPr>
        <p:txBody>
          <a:bodyPr wrap="square" rtlCol="0">
            <a:spAutoFit/>
          </a:bodyPr>
          <a:lstStyle/>
          <a:p>
            <a:pPr algn="ctr"/>
            <a:r>
              <a:rPr lang="en-US" sz="2800" b="1" u="sng" dirty="0" smtClean="0"/>
              <a:t>Maintenance</a:t>
            </a:r>
            <a:r>
              <a:rPr lang="en-US" sz="2800" b="1" dirty="0" smtClean="0"/>
              <a:t> </a:t>
            </a:r>
          </a:p>
          <a:p>
            <a:r>
              <a:rPr lang="en-US" b="1" dirty="0"/>
              <a:t> </a:t>
            </a:r>
            <a:r>
              <a:rPr lang="en-US" sz="1600" b="1" dirty="0" smtClean="0"/>
              <a:t>Annual</a:t>
            </a:r>
            <a:r>
              <a:rPr lang="en-US" sz="1600" b="1" dirty="0"/>
              <a:t> roof maintenance inspection</a:t>
            </a:r>
            <a:endParaRPr lang="en-US" sz="1600" b="1" dirty="0"/>
          </a:p>
          <a:p>
            <a:r>
              <a:rPr lang="en-US" sz="1600" b="1" dirty="0"/>
              <a:t>The following measures should be carried out to maintain the roofs performance:</a:t>
            </a:r>
          </a:p>
          <a:p>
            <a:r>
              <a:rPr lang="en-US" sz="1600" b="1" dirty="0"/>
              <a:t>● </a:t>
            </a:r>
            <a:r>
              <a:rPr lang="en-US" sz="1600" b="1" dirty="0" smtClean="0"/>
              <a:t>damaged </a:t>
            </a:r>
            <a:r>
              <a:rPr lang="en-US" sz="1600" b="1" dirty="0"/>
              <a:t>roof frame and structural elements should be replaced.</a:t>
            </a:r>
          </a:p>
          <a:p>
            <a:r>
              <a:rPr lang="en-US" sz="1600" b="1" dirty="0"/>
              <a:t>● Loose fasteners should be tightened or if not possible additional fasteners added.</a:t>
            </a:r>
          </a:p>
          <a:p>
            <a:r>
              <a:rPr lang="en-US" sz="1600" b="1" dirty="0"/>
              <a:t>● Small holes in the </a:t>
            </a:r>
            <a:r>
              <a:rPr lang="en-US" sz="1600" b="1" dirty="0" smtClean="0"/>
              <a:t>sheets </a:t>
            </a:r>
            <a:r>
              <a:rPr lang="en-US" sz="1600" b="1" dirty="0"/>
              <a:t>can be plugged with </a:t>
            </a:r>
            <a:r>
              <a:rPr lang="en-US" sz="1600" b="1" dirty="0" smtClean="0"/>
              <a:t>PU, </a:t>
            </a:r>
            <a:r>
              <a:rPr lang="en-US" sz="1600" b="1" dirty="0"/>
              <a:t>or covered with a</a:t>
            </a:r>
          </a:p>
          <a:p>
            <a:r>
              <a:rPr lang="en-US" sz="1600" b="1" dirty="0" smtClean="0"/>
              <a:t>PU flashing tape OR  </a:t>
            </a:r>
            <a:r>
              <a:rPr lang="en-US" sz="1600" b="1" dirty="0"/>
              <a:t>locally available alternate solutions</a:t>
            </a:r>
            <a:r>
              <a:rPr lang="en-US" sz="1600" b="1" dirty="0" smtClean="0"/>
              <a:t>.</a:t>
            </a:r>
            <a:endParaRPr lang="en-US" sz="1600" b="1" dirty="0"/>
          </a:p>
          <a:p>
            <a:r>
              <a:rPr lang="en-US" sz="1600" b="1" dirty="0"/>
              <a:t>● Torn or cracked rubber washers or sealing washers should be replaced to </a:t>
            </a:r>
            <a:r>
              <a:rPr lang="en-US" sz="1600" b="1" dirty="0" smtClean="0"/>
              <a:t>avoid leakage</a:t>
            </a:r>
            <a:r>
              <a:rPr lang="en-US" b="1" dirty="0" smtClean="0"/>
              <a:t>.</a:t>
            </a:r>
          </a:p>
          <a:p>
            <a:endParaRPr lang="en-US" b="1" dirty="0" smtClean="0"/>
          </a:p>
          <a:p>
            <a:pPr algn="ctr"/>
            <a:r>
              <a:rPr lang="en-US" sz="2800" b="1" u="sng" dirty="0" smtClean="0"/>
              <a:t>LIMITED WARRANTYS</a:t>
            </a:r>
          </a:p>
          <a:p>
            <a:r>
              <a:rPr lang="en-US" sz="1600" b="1" dirty="0" smtClean="0"/>
              <a:t>1- 20 YEARS ON MONOSEAL PRODUCT </a:t>
            </a:r>
          </a:p>
          <a:p>
            <a:r>
              <a:rPr lang="en-US" sz="1600" b="1" dirty="0" smtClean="0"/>
              <a:t>2-10 YEARS ON TOP COAT PRODUCT </a:t>
            </a:r>
          </a:p>
          <a:p>
            <a:r>
              <a:rPr lang="en-US" sz="1600" b="1" dirty="0" smtClean="0"/>
              <a:t>3-10 YEARS ON PRIMER</a:t>
            </a:r>
          </a:p>
          <a:p>
            <a:endParaRPr lang="en-US" sz="1600" b="1" dirty="0" smtClean="0"/>
          </a:p>
          <a:p>
            <a:r>
              <a:rPr lang="en-US" sz="1200" b="1" dirty="0" smtClean="0"/>
              <a:t>WE </a:t>
            </a:r>
            <a:r>
              <a:rPr lang="en-US" sz="1200" b="1" dirty="0"/>
              <a:t>P</a:t>
            </a:r>
            <a:r>
              <a:rPr lang="en-US" sz="1200" b="1" dirty="0" smtClean="0"/>
              <a:t>rovides a limited warranty (10-20) years product and Installation on all products manufactured or private-labeled by the company. Limited Warranty states that the company warrants the product against defects in material or workmanship for 10-20 years from the date of installation. If a product malfunctions during the warranty period, the company is responsible for costs associated with repairing or  Replacement of the product and installation only. all and repairs and installation must be done for the product by company employees WE will not be accountable or responsible for the original Owner and to any subsequent Owners or any construction company or any company or entity working on their behalf or the owners.. of any of the products Manufactured or private-labeled by the company are damaged as the direct result of deliberate or negligent or omissions including physical damage or work by the owner or any other either during or after installation. Any other sources of damage, such as natural disasters, fires, floods, electrical, lightning bolt, cracks, tornadoes, earthquakes, foundations settlement, cracks, owner hidden defects in floors, ceiling, walls, nonpayment, etc. if they Expose to its damage all of these above reasons lead to promptly canceling all Warranties. The client will perform all tests at his expense. </a:t>
            </a:r>
          </a:p>
          <a:p>
            <a:pPr>
              <a:spcAft>
                <a:spcPts val="1000"/>
              </a:spcAft>
            </a:pPr>
            <a:r>
              <a:rPr lang="en-US" sz="1000" dirty="0" smtClean="0">
                <a:solidFill>
                  <a:srgbClr val="000000"/>
                </a:solidFill>
                <a:latin typeface="Verdana" pitchFamily="34" charset="0"/>
                <a:ea typeface="Verdana" pitchFamily="34" charset="0"/>
                <a:cs typeface="Verdana" pitchFamily="34" charset="0"/>
              </a:rPr>
              <a:t>. </a:t>
            </a:r>
            <a:endParaRPr lang="en-US" sz="1100" dirty="0">
              <a:latin typeface="Verdana" pitchFamily="34" charset="0"/>
              <a:ea typeface="Verdana" pitchFamily="34" charset="0"/>
              <a:cs typeface="Verdana" pitchFamily="34" charset="0"/>
            </a:endParaRPr>
          </a:p>
          <a:p>
            <a:endParaRPr lang="en-US" sz="1000" b="1" dirty="0" smtClean="0"/>
          </a:p>
          <a:p>
            <a:endParaRPr lang="en-US" sz="1050" dirty="0"/>
          </a:p>
        </p:txBody>
      </p:sp>
    </p:spTree>
    <p:extLst>
      <p:ext uri="{BB962C8B-B14F-4D97-AF65-F5344CB8AC3E}">
        <p14:creationId xmlns:p14="http://schemas.microsoft.com/office/powerpoint/2010/main" val="3058571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126</TotalTime>
  <Words>88</Words>
  <Application>Microsoft Office PowerPoint</Application>
  <PresentationFormat>On-screen Show (4:3)</PresentationFormat>
  <Paragraphs>43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BlackTie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16</cp:revision>
  <dcterms:created xsi:type="dcterms:W3CDTF">2006-08-16T00:00:00Z</dcterms:created>
  <dcterms:modified xsi:type="dcterms:W3CDTF">2022-04-26T13:06:47Z</dcterms:modified>
</cp:coreProperties>
</file>